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1"/>
  </p:notesMasterIdLst>
  <p:handoutMasterIdLst>
    <p:handoutMasterId r:id="rId42"/>
  </p:handoutMasterIdLst>
  <p:sldIdLst>
    <p:sldId id="394" r:id="rId2"/>
    <p:sldId id="384" r:id="rId3"/>
    <p:sldId id="280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20" r:id="rId12"/>
    <p:sldId id="425" r:id="rId13"/>
    <p:sldId id="410" r:id="rId14"/>
    <p:sldId id="411" r:id="rId15"/>
    <p:sldId id="412" r:id="rId16"/>
    <p:sldId id="424" r:id="rId17"/>
    <p:sldId id="439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19" r:id="rId32"/>
    <p:sldId id="413" r:id="rId33"/>
    <p:sldId id="414" r:id="rId34"/>
    <p:sldId id="417" r:id="rId35"/>
    <p:sldId id="415" r:id="rId36"/>
    <p:sldId id="440" r:id="rId37"/>
    <p:sldId id="416" r:id="rId38"/>
    <p:sldId id="418" r:id="rId39"/>
    <p:sldId id="441" r:id="rId40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65" d="100"/>
          <a:sy n="65" d="100"/>
        </p:scale>
        <p:origin x="24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E1DB-6DF9-433F-A929-0D765E3CD17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B92D-7ACE-41AC-8E1F-6C43C8B539E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98CDC-E325-414A-B375-4C19A6F11A0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A1B-5BF6-4AA8-B168-79EE919CCDD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DAD-E318-435B-8488-2858E6105BEB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2CB8-A403-45C4-ADD8-8F3341B192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C7EA-CC43-42C7-A326-A9C52D6CBB70}" type="datetime1">
              <a:rPr lang="en-US" altLang="ko-KR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4C69-B9FB-418E-8792-B26D4A4F6A1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F60B-1317-41F7-BA8C-6018B4013A7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33F3-5C82-4A3B-8DED-E805259F5DD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EB59-F6CF-4D63-97CD-D11CADD73F5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333B-26D7-4C3B-A0C9-07EF4AC7D76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0F0B-047C-41FF-A5F5-F9AACC5C47E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BDA0-4997-404C-A44F-B45D1CD962A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7C289-A285-43C6-A1FB-73E7106BB4B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2B356252-32D1-4378-BE1E-8D71644A49E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556458">
            <a:off x="6234481" y="1995335"/>
            <a:ext cx="913267" cy="1063874"/>
          </a:xfrm>
          <a:prstGeom prst="trapezoid">
            <a:avLst>
              <a:gd name="adj" fmla="val 35792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514" y="4910623"/>
            <a:ext cx="532490" cy="698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157250" y="1013463"/>
            <a:ext cx="1697554" cy="16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접힌 도형 6"/>
          <p:cNvSpPr/>
          <p:nvPr/>
        </p:nvSpPr>
        <p:spPr>
          <a:xfrm>
            <a:off x="6139825" y="3545150"/>
            <a:ext cx="3461376" cy="2573200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 차도로 뛰어들 경우 인식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3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어린이에게 외부스피커로 주의.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4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 휴대폰으로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524620" y="4068771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45463" y="4068770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673908" y="4066985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모바일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18" idx="1"/>
          </p:cNvCxnSpPr>
          <p:nvPr/>
        </p:nvCxnSpPr>
        <p:spPr>
          <a:xfrm>
            <a:off x="7810500" y="1532634"/>
            <a:ext cx="954141" cy="184622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7" idx="3"/>
            <a:endCxn id="19" idx="1"/>
          </p:cNvCxnSpPr>
          <p:nvPr/>
        </p:nvCxnSpPr>
        <p:spPr>
          <a:xfrm>
            <a:off x="2807916" y="3348387"/>
            <a:ext cx="1055912" cy="129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9" idx="3"/>
            <a:endCxn id="1028" idx="2"/>
          </p:cNvCxnSpPr>
          <p:nvPr/>
        </p:nvCxnSpPr>
        <p:spPr>
          <a:xfrm flipV="1">
            <a:off x="6778478" y="1532634"/>
            <a:ext cx="1032022" cy="18287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797895" y="297368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02424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70951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883117"/>
              </p:ext>
            </p:extLst>
          </p:nvPr>
        </p:nvGraphicFramePr>
        <p:xfrm>
          <a:off x="67256" y="252415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서버로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02860"/>
              </p:ext>
            </p:extLst>
          </p:nvPr>
        </p:nvGraphicFramePr>
        <p:xfrm>
          <a:off x="8764641" y="2455214"/>
          <a:ext cx="3149970" cy="184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GPS이용</a:t>
                      </a:r>
                      <a:r>
                        <a:rPr lang="en-US" altLang="ko-KR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lang="en-US" altLang="ko-KR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</a:t>
                      </a:r>
                      <a:r>
                        <a:rPr lang="en-US" altLang="ko-KR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7152"/>
              </p:ext>
            </p:extLst>
          </p:nvPr>
        </p:nvGraphicFramePr>
        <p:xfrm>
          <a:off x="3863828" y="2524157"/>
          <a:ext cx="2914650" cy="167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807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8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보드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모바일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807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15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상세설계</a:t>
            </a:r>
            <a:r>
              <a:rPr lang="en-US" altLang="ko-KR" dirty="0"/>
              <a:t>_</a:t>
            </a:r>
            <a:r>
              <a:rPr lang="ko-KR" altLang="en-US" dirty="0"/>
              <a:t>클래스 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1523520" y="0"/>
            <a:ext cx="9144393" cy="6858295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7976" tIns="57152" rIns="97976" bIns="57152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Child Process</a:t>
            </a:r>
          </a:p>
        </p:txBody>
      </p:sp>
      <p:sp>
        <p:nvSpPr>
          <p:cNvPr id="15" name="CustomShape 2"/>
          <p:cNvSpPr/>
          <p:nvPr/>
        </p:nvSpPr>
        <p:spPr>
          <a:xfrm>
            <a:off x="1523520" y="3265855"/>
            <a:ext cx="5486636" cy="359244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7976" tIns="57152" rIns="97976" bIns="57152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Parent Process</a:t>
            </a:r>
          </a:p>
        </p:txBody>
      </p:sp>
      <p:graphicFrame>
        <p:nvGraphicFramePr>
          <p:cNvPr id="16" name="Table 3"/>
          <p:cNvGraphicFramePr/>
          <p:nvPr/>
        </p:nvGraphicFramePr>
        <p:xfrm>
          <a:off x="6621846" y="203463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BackgroundMask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4"/>
          <p:cNvGraphicFramePr/>
          <p:nvPr/>
        </p:nvGraphicFramePr>
        <p:xfrm>
          <a:off x="6598659" y="2901059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Detectors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5"/>
          <p:cNvGraphicFramePr/>
          <p:nvPr/>
        </p:nvGraphicFramePr>
        <p:xfrm>
          <a:off x="8671497" y="213587"/>
          <a:ext cx="1670158" cy="2754421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669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BackgroundSubtractorGMG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6"/>
          <p:cNvGraphicFramePr/>
          <p:nvPr/>
        </p:nvGraphicFramePr>
        <p:xfrm>
          <a:off x="8591157" y="2911183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CascadeClassifier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7"/>
          <p:cNvGraphicFramePr/>
          <p:nvPr/>
        </p:nvGraphicFramePr>
        <p:xfrm>
          <a:off x="3077088" y="177336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UMat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8"/>
          <p:cNvGraphicFramePr/>
          <p:nvPr/>
        </p:nvGraphicFramePr>
        <p:xfrm>
          <a:off x="4390941" y="3536268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SigDef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9"/>
          <p:cNvGraphicFramePr/>
          <p:nvPr/>
        </p:nvGraphicFramePr>
        <p:xfrm>
          <a:off x="2702167" y="4408251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ConnectServer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10"/>
          <p:cNvGraphicFramePr/>
          <p:nvPr/>
        </p:nvGraphicFramePr>
        <p:xfrm>
          <a:off x="1768460" y="686483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VideoCapture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 dirty="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11"/>
          <p:cNvGraphicFramePr/>
          <p:nvPr/>
        </p:nvGraphicFramePr>
        <p:xfrm>
          <a:off x="4386695" y="485959"/>
          <a:ext cx="1670158" cy="2505563"/>
        </p:xfrm>
        <a:graphic>
          <a:graphicData uri="http://schemas.openxmlformats.org/drawingml/2006/table">
            <a:tbl>
              <a:tblPr/>
              <a:tblGrid>
                <a:gridCol w="1670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CameraController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Line 12"/>
          <p:cNvSpPr/>
          <p:nvPr/>
        </p:nvSpPr>
        <p:spPr>
          <a:xfrm>
            <a:off x="3438291" y="1110391"/>
            <a:ext cx="94840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3"/>
          <p:cNvSpPr/>
          <p:nvPr/>
        </p:nvSpPr>
        <p:spPr>
          <a:xfrm>
            <a:off x="6056527" y="1175708"/>
            <a:ext cx="54213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4"/>
          <p:cNvSpPr/>
          <p:nvPr/>
        </p:nvSpPr>
        <p:spPr>
          <a:xfrm>
            <a:off x="8291678" y="1150888"/>
            <a:ext cx="37981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5"/>
          <p:cNvSpPr/>
          <p:nvPr/>
        </p:nvSpPr>
        <p:spPr>
          <a:xfrm>
            <a:off x="8268490" y="3894206"/>
            <a:ext cx="32266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6"/>
          <p:cNvSpPr/>
          <p:nvPr/>
        </p:nvSpPr>
        <p:spPr>
          <a:xfrm flipV="1">
            <a:off x="3874936" y="522537"/>
            <a:ext cx="0" cy="58785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17"/>
          <p:cNvSpPr/>
          <p:nvPr/>
        </p:nvSpPr>
        <p:spPr>
          <a:xfrm flipH="1" flipV="1">
            <a:off x="5178012" y="2996096"/>
            <a:ext cx="3266" cy="5401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18"/>
          <p:cNvSpPr/>
          <p:nvPr/>
        </p:nvSpPr>
        <p:spPr>
          <a:xfrm flipV="1">
            <a:off x="3483033" y="3853709"/>
            <a:ext cx="1698244" cy="5545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19"/>
          <p:cNvSpPr/>
          <p:nvPr/>
        </p:nvSpPr>
        <p:spPr>
          <a:xfrm>
            <a:off x="6056527" y="1175708"/>
            <a:ext cx="542132" cy="2547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3" name="Table 20"/>
          <p:cNvGraphicFramePr/>
          <p:nvPr/>
        </p:nvGraphicFramePr>
        <p:xfrm>
          <a:off x="4362528" y="4450381"/>
          <a:ext cx="1670811" cy="2506217"/>
        </p:xfrm>
        <a:graphic>
          <a:graphicData uri="http://schemas.openxmlformats.org/drawingml/2006/table">
            <a:tbl>
              <a:tblPr/>
              <a:tblGrid>
                <a:gridCol w="1670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Speaker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530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Line 21"/>
          <p:cNvSpPr/>
          <p:nvPr/>
        </p:nvSpPr>
        <p:spPr>
          <a:xfrm flipV="1">
            <a:off x="5181278" y="3853709"/>
            <a:ext cx="0" cy="5966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Line 24"/>
          <p:cNvSpPr/>
          <p:nvPr/>
        </p:nvSpPr>
        <p:spPr>
          <a:xfrm>
            <a:off x="7402059" y="5411195"/>
            <a:ext cx="0" cy="27139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Line 25"/>
          <p:cNvSpPr/>
          <p:nvPr/>
        </p:nvSpPr>
        <p:spPr>
          <a:xfrm>
            <a:off x="7402059" y="5682588"/>
            <a:ext cx="169824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Line 26"/>
          <p:cNvSpPr/>
          <p:nvPr/>
        </p:nvSpPr>
        <p:spPr>
          <a:xfrm>
            <a:off x="9100303" y="5682587"/>
            <a:ext cx="0" cy="2563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Line 27"/>
          <p:cNvSpPr/>
          <p:nvPr/>
        </p:nvSpPr>
        <p:spPr>
          <a:xfrm>
            <a:off x="7140790" y="5682588"/>
            <a:ext cx="0" cy="2233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Line 28"/>
          <p:cNvSpPr/>
          <p:nvPr/>
        </p:nvSpPr>
        <p:spPr>
          <a:xfrm flipH="1">
            <a:off x="7140791" y="5682588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0" name="Table 22"/>
          <p:cNvGraphicFramePr/>
          <p:nvPr/>
        </p:nvGraphicFramePr>
        <p:xfrm>
          <a:off x="6271420" y="5905972"/>
          <a:ext cx="1906279" cy="2511116"/>
        </p:xfrm>
        <a:graphic>
          <a:graphicData uri="http://schemas.openxmlformats.org/drawingml/2006/table">
            <a:tbl>
              <a:tblPr/>
              <a:tblGrid>
                <a:gridCol w="190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10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PedestriansDetector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 dirty="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530">
                <a:tc>
                  <a:txBody>
                    <a:bodyPr/>
                    <a:lstStyle/>
                    <a:p>
                      <a:endParaRPr lang="ko-KR" sz="2200" dirty="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23"/>
          <p:cNvGraphicFramePr/>
          <p:nvPr/>
        </p:nvGraphicFramePr>
        <p:xfrm>
          <a:off x="8346218" y="5938957"/>
          <a:ext cx="1670811" cy="2511116"/>
        </p:xfrm>
        <a:graphic>
          <a:graphicData uri="http://schemas.openxmlformats.org/drawingml/2006/table">
            <a:tbl>
              <a:tblPr/>
              <a:tblGrid>
                <a:gridCol w="1670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10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VehiclesDetector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876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7530">
                <a:tc>
                  <a:txBody>
                    <a:bodyPr/>
                    <a:lstStyle/>
                    <a:p>
                      <a:endParaRPr lang="ko-KR" sz="2200"/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상세설계</a:t>
            </a:r>
            <a:r>
              <a:rPr lang="en-US" altLang="ko-KR" dirty="0"/>
              <a:t>_</a:t>
            </a:r>
            <a:r>
              <a:rPr lang="ko-KR" altLang="en-US" dirty="0"/>
              <a:t>클래스 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상세설계</a:t>
            </a:r>
            <a:r>
              <a:rPr lang="en-US" altLang="ko-KR" dirty="0"/>
              <a:t>_</a:t>
            </a:r>
            <a:r>
              <a:rPr lang="ko-KR" altLang="en-US" dirty="0"/>
              <a:t>클래스 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1"/>
          <p:cNvGraphicFramePr/>
          <p:nvPr/>
        </p:nvGraphicFramePr>
        <p:xfrm>
          <a:off x="8134590" y="1992825"/>
          <a:ext cx="1814835" cy="1958532"/>
        </p:xfrm>
        <a:graphic>
          <a:graphicData uri="http://schemas.openxmlformats.org/drawingml/2006/table">
            <a:tbl>
              <a:tblPr/>
              <a:tblGrid>
                <a:gridCol w="1814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2844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ConnectToServer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44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서버와 연결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44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기기 ID 및 상황 데이터 전송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Table 2"/>
          <p:cNvGraphicFramePr/>
          <p:nvPr/>
        </p:nvGraphicFramePr>
        <p:xfrm>
          <a:off x="1719472" y="1959513"/>
          <a:ext cx="1498374" cy="890599"/>
        </p:xfrm>
        <a:graphic>
          <a:graphicData uri="http://schemas.openxmlformats.org/drawingml/2006/table">
            <a:tbl>
              <a:tblPr/>
              <a:tblGrid>
                <a:gridCol w="1498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463">
                <a:tc>
                  <a:txBody>
                    <a:bodyPr/>
                    <a:lstStyle/>
                    <a:p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VideoCapture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36">
                <a:tc>
                  <a:txBody>
                    <a:bodyPr/>
                    <a:lstStyle/>
                    <a:p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도로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 </a:t>
                      </a: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촬영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Table 3"/>
          <p:cNvGraphicFramePr/>
          <p:nvPr/>
        </p:nvGraphicFramePr>
        <p:xfrm>
          <a:off x="3732871" y="1966045"/>
          <a:ext cx="1803405" cy="2533977"/>
        </p:xfrm>
        <a:graphic>
          <a:graphicData uri="http://schemas.openxmlformats.org/drawingml/2006/table">
            <a:tbl>
              <a:tblPr/>
              <a:tblGrid>
                <a:gridCol w="180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112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BackgroundMask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27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일정 시간 움직임 없는 배경 부분 탐지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배경 부분에 대한 Mask 생성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배경 부분 제거</a:t>
                      </a:r>
                    </a:p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( 관심 영역 지정 )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" name="Table 4"/>
          <p:cNvGraphicFramePr/>
          <p:nvPr/>
        </p:nvGraphicFramePr>
        <p:xfrm>
          <a:off x="6026481" y="1970944"/>
          <a:ext cx="1803405" cy="2200533"/>
        </p:xfrm>
        <a:graphic>
          <a:graphicData uri="http://schemas.openxmlformats.org/drawingml/2006/table">
            <a:tbl>
              <a:tblPr/>
              <a:tblGrid>
                <a:gridCol w="180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987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Detectors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669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사람 및 차량 형태 학습 데이터 load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12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사람 및 차량 탐지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765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위험 상황 판단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Line 5"/>
          <p:cNvSpPr/>
          <p:nvPr/>
        </p:nvSpPr>
        <p:spPr>
          <a:xfrm>
            <a:off x="3217519" y="2090147"/>
            <a:ext cx="515352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Line 6"/>
          <p:cNvSpPr/>
          <p:nvPr/>
        </p:nvSpPr>
        <p:spPr>
          <a:xfrm>
            <a:off x="5535949" y="2090147"/>
            <a:ext cx="515352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Line 7"/>
          <p:cNvSpPr/>
          <p:nvPr/>
        </p:nvSpPr>
        <p:spPr>
          <a:xfrm>
            <a:off x="7663327" y="2090147"/>
            <a:ext cx="515352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TextShape 8"/>
          <p:cNvSpPr txBox="1"/>
          <p:nvPr/>
        </p:nvSpPr>
        <p:spPr>
          <a:xfrm>
            <a:off x="2699228" y="1567611"/>
            <a:ext cx="2024830" cy="38896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도로 원본 영상(UMat)</a:t>
            </a:r>
          </a:p>
        </p:txBody>
      </p:sp>
      <p:sp>
        <p:nvSpPr>
          <p:cNvPr id="77" name="TextShape 9"/>
          <p:cNvSpPr txBox="1"/>
          <p:nvPr/>
        </p:nvSpPr>
        <p:spPr>
          <a:xfrm>
            <a:off x="5050643" y="1436977"/>
            <a:ext cx="2024830" cy="57577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비관심 영역이</a:t>
            </a:r>
          </a:p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제거된 영상(UMat)</a:t>
            </a:r>
          </a:p>
        </p:txBody>
      </p:sp>
      <p:sp>
        <p:nvSpPr>
          <p:cNvPr id="78" name="TextShape 10"/>
          <p:cNvSpPr txBox="1"/>
          <p:nvPr/>
        </p:nvSpPr>
        <p:spPr>
          <a:xfrm>
            <a:off x="7402059" y="1567611"/>
            <a:ext cx="1306342" cy="38896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상황 메세지</a:t>
            </a:r>
          </a:p>
        </p:txBody>
      </p:sp>
      <p:sp>
        <p:nvSpPr>
          <p:cNvPr id="79" name="Line 11"/>
          <p:cNvSpPr/>
          <p:nvPr/>
        </p:nvSpPr>
        <p:spPr>
          <a:xfrm>
            <a:off x="9949425" y="2155465"/>
            <a:ext cx="515352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TextShape 12"/>
          <p:cNvSpPr txBox="1"/>
          <p:nvPr/>
        </p:nvSpPr>
        <p:spPr>
          <a:xfrm>
            <a:off x="9165620" y="1436976"/>
            <a:ext cx="1306342" cy="587854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기기 ID 및</a:t>
            </a:r>
          </a:p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상황 메세지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968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39984" y="65317"/>
            <a:ext cx="4604855" cy="6662344"/>
          </a:xfrm>
          <a:prstGeom prst="rect">
            <a:avLst/>
          </a:prstGeom>
          <a:noFill/>
          <a:ln w="1800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811" tIns="48988" rIns="89811" bIns="48988"/>
          <a:lstStyle/>
          <a:p>
            <a:r>
              <a:rPr lang="en-US" sz="1270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CameraController ( Child Process 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944839" y="65317"/>
            <a:ext cx="3200538" cy="6662344"/>
          </a:xfrm>
          <a:prstGeom prst="rect">
            <a:avLst/>
          </a:prstGeom>
          <a:noFill/>
          <a:ln w="1800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811" tIns="48988" rIns="89811" bIns="48988"/>
          <a:lstStyle/>
          <a:p>
            <a:r>
              <a:rPr lang="en-US" sz="1270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ConnectToServer ( Parent Process 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83" name="Table 3"/>
          <p:cNvGraphicFramePr/>
          <p:nvPr/>
        </p:nvGraphicFramePr>
        <p:xfrm>
          <a:off x="2372642" y="344222"/>
          <a:ext cx="1345859" cy="344221"/>
        </p:xfrm>
        <a:graphic>
          <a:graphicData uri="http://schemas.openxmlformats.org/drawingml/2006/table">
            <a:tbl>
              <a:tblPr/>
              <a:tblGrid>
                <a:gridCol w="1345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22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VideoCapture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Table 4"/>
          <p:cNvGraphicFramePr/>
          <p:nvPr/>
        </p:nvGraphicFramePr>
        <p:xfrm>
          <a:off x="3851422" y="347814"/>
          <a:ext cx="1673424" cy="344221"/>
        </p:xfrm>
        <a:graphic>
          <a:graphicData uri="http://schemas.openxmlformats.org/drawingml/2006/table">
            <a:tbl>
              <a:tblPr/>
              <a:tblGrid>
                <a:gridCol w="167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22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BackgroundMask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Table 5"/>
          <p:cNvGraphicFramePr/>
          <p:nvPr/>
        </p:nvGraphicFramePr>
        <p:xfrm>
          <a:off x="5647969" y="338343"/>
          <a:ext cx="1257027" cy="344221"/>
        </p:xfrm>
        <a:graphic>
          <a:graphicData uri="http://schemas.openxmlformats.org/drawingml/2006/table">
            <a:tbl>
              <a:tblPr/>
              <a:tblGrid>
                <a:gridCol w="1257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22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Detectors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" name="Table 6"/>
          <p:cNvGraphicFramePr/>
          <p:nvPr/>
        </p:nvGraphicFramePr>
        <p:xfrm>
          <a:off x="7028445" y="324626"/>
          <a:ext cx="1198569" cy="344221"/>
        </p:xfrm>
        <a:graphic>
          <a:graphicData uri="http://schemas.openxmlformats.org/drawingml/2006/table">
            <a:tbl>
              <a:tblPr/>
              <a:tblGrid>
                <a:gridCol w="1198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22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SigDef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Line 7"/>
          <p:cNvSpPr/>
          <p:nvPr/>
        </p:nvSpPr>
        <p:spPr>
          <a:xfrm>
            <a:off x="3049001" y="688116"/>
            <a:ext cx="0" cy="5778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8"/>
          <p:cNvSpPr/>
          <p:nvPr/>
        </p:nvSpPr>
        <p:spPr>
          <a:xfrm>
            <a:off x="4658741" y="687463"/>
            <a:ext cx="0" cy="5778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9"/>
          <p:cNvSpPr/>
          <p:nvPr/>
        </p:nvSpPr>
        <p:spPr>
          <a:xfrm>
            <a:off x="6291668" y="687463"/>
            <a:ext cx="0" cy="5778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10"/>
          <p:cNvSpPr/>
          <p:nvPr/>
        </p:nvSpPr>
        <p:spPr>
          <a:xfrm>
            <a:off x="7598010" y="668521"/>
            <a:ext cx="0" cy="5778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11"/>
          <p:cNvSpPr/>
          <p:nvPr/>
        </p:nvSpPr>
        <p:spPr>
          <a:xfrm>
            <a:off x="3049001" y="4115631"/>
            <a:ext cx="160974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Line 12"/>
          <p:cNvSpPr/>
          <p:nvPr/>
        </p:nvSpPr>
        <p:spPr>
          <a:xfrm>
            <a:off x="4658741" y="4638167"/>
            <a:ext cx="1632927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Shape 13"/>
          <p:cNvSpPr txBox="1"/>
          <p:nvPr/>
        </p:nvSpPr>
        <p:spPr>
          <a:xfrm>
            <a:off x="3179635" y="3854362"/>
            <a:ext cx="1112350" cy="252124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원본 영상 : UMat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TextShape 14"/>
          <p:cNvSpPr txBox="1"/>
          <p:nvPr/>
        </p:nvSpPr>
        <p:spPr>
          <a:xfrm>
            <a:off x="4685521" y="4217198"/>
            <a:ext cx="1540830" cy="420969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Region of Interest 영상 : UMat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Line 15"/>
          <p:cNvSpPr/>
          <p:nvPr/>
        </p:nvSpPr>
        <p:spPr>
          <a:xfrm>
            <a:off x="3049001" y="1111044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Line 16"/>
          <p:cNvSpPr/>
          <p:nvPr/>
        </p:nvSpPr>
        <p:spPr>
          <a:xfrm>
            <a:off x="3310270" y="1111044"/>
            <a:ext cx="0" cy="4572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17"/>
          <p:cNvSpPr/>
          <p:nvPr/>
        </p:nvSpPr>
        <p:spPr>
          <a:xfrm flipH="1">
            <a:off x="3049001" y="1568264"/>
            <a:ext cx="261268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TextShape 18"/>
          <p:cNvSpPr txBox="1"/>
          <p:nvPr/>
        </p:nvSpPr>
        <p:spPr>
          <a:xfrm>
            <a:off x="3277611" y="1185506"/>
            <a:ext cx="932728" cy="2410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카메라에 연결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Line 19"/>
          <p:cNvSpPr/>
          <p:nvPr/>
        </p:nvSpPr>
        <p:spPr>
          <a:xfrm>
            <a:off x="6291668" y="4964100"/>
            <a:ext cx="1306342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20"/>
          <p:cNvSpPr txBox="1"/>
          <p:nvPr/>
        </p:nvSpPr>
        <p:spPr>
          <a:xfrm>
            <a:off x="6310937" y="4572197"/>
            <a:ext cx="1236779" cy="539846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상황에 해당하는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시그널 발생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Line 21"/>
          <p:cNvSpPr/>
          <p:nvPr/>
        </p:nvSpPr>
        <p:spPr>
          <a:xfrm>
            <a:off x="3049001" y="2025484"/>
            <a:ext cx="160974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22"/>
          <p:cNvSpPr txBox="1"/>
          <p:nvPr/>
        </p:nvSpPr>
        <p:spPr>
          <a:xfrm>
            <a:off x="3179635" y="1764215"/>
            <a:ext cx="1112350" cy="252124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원본 영상 : UMat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" name="Line 23"/>
          <p:cNvSpPr/>
          <p:nvPr/>
        </p:nvSpPr>
        <p:spPr>
          <a:xfrm>
            <a:off x="4658741" y="2257686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24"/>
          <p:cNvSpPr/>
          <p:nvPr/>
        </p:nvSpPr>
        <p:spPr>
          <a:xfrm>
            <a:off x="4920009" y="2257686"/>
            <a:ext cx="0" cy="4572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Line 25"/>
          <p:cNvSpPr/>
          <p:nvPr/>
        </p:nvSpPr>
        <p:spPr>
          <a:xfrm flipH="1">
            <a:off x="4658741" y="2714905"/>
            <a:ext cx="261268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TextShape 26"/>
          <p:cNvSpPr txBox="1"/>
          <p:nvPr/>
        </p:nvSpPr>
        <p:spPr>
          <a:xfrm>
            <a:off x="4887351" y="2332147"/>
            <a:ext cx="1427832" cy="411171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움직임 없는 탐지 영역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제거를 위한 Mask 생성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Line 27"/>
          <p:cNvSpPr/>
          <p:nvPr/>
        </p:nvSpPr>
        <p:spPr>
          <a:xfrm>
            <a:off x="6291668" y="1110391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Line 28"/>
          <p:cNvSpPr/>
          <p:nvPr/>
        </p:nvSpPr>
        <p:spPr>
          <a:xfrm>
            <a:off x="6552937" y="1110391"/>
            <a:ext cx="0" cy="4572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Line 29"/>
          <p:cNvSpPr/>
          <p:nvPr/>
        </p:nvSpPr>
        <p:spPr>
          <a:xfrm flipH="1">
            <a:off x="6291668" y="1567611"/>
            <a:ext cx="261268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30"/>
          <p:cNvSpPr txBox="1"/>
          <p:nvPr/>
        </p:nvSpPr>
        <p:spPr>
          <a:xfrm>
            <a:off x="6520278" y="1062710"/>
            <a:ext cx="1151214" cy="570218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형태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학습 데이터(.xml)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읽기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Line 31"/>
          <p:cNvSpPr/>
          <p:nvPr/>
        </p:nvSpPr>
        <p:spPr>
          <a:xfrm flipH="1">
            <a:off x="3049001" y="3005240"/>
            <a:ext cx="160974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TextShape 32"/>
          <p:cNvSpPr txBox="1"/>
          <p:nvPr/>
        </p:nvSpPr>
        <p:spPr>
          <a:xfrm>
            <a:off x="3506221" y="2743972"/>
            <a:ext cx="1028091" cy="252124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Mask 생성 완료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Line 33"/>
          <p:cNvSpPr/>
          <p:nvPr/>
        </p:nvSpPr>
        <p:spPr>
          <a:xfrm flipH="1">
            <a:off x="2210003" y="901050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34"/>
          <p:cNvSpPr/>
          <p:nvPr/>
        </p:nvSpPr>
        <p:spPr>
          <a:xfrm flipH="1">
            <a:off x="2210003" y="901050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35"/>
          <p:cNvSpPr/>
          <p:nvPr/>
        </p:nvSpPr>
        <p:spPr>
          <a:xfrm flipH="1">
            <a:off x="2210003" y="3383099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36"/>
          <p:cNvSpPr/>
          <p:nvPr/>
        </p:nvSpPr>
        <p:spPr>
          <a:xfrm>
            <a:off x="2210003" y="901050"/>
            <a:ext cx="0" cy="24820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37"/>
          <p:cNvSpPr/>
          <p:nvPr/>
        </p:nvSpPr>
        <p:spPr>
          <a:xfrm flipH="1">
            <a:off x="2210003" y="901050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Line 38"/>
          <p:cNvSpPr/>
          <p:nvPr/>
        </p:nvSpPr>
        <p:spPr>
          <a:xfrm flipH="1">
            <a:off x="2210003" y="901050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Line 39"/>
          <p:cNvSpPr/>
          <p:nvPr/>
        </p:nvSpPr>
        <p:spPr>
          <a:xfrm flipH="1">
            <a:off x="2210003" y="3383099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Line 40"/>
          <p:cNvSpPr/>
          <p:nvPr/>
        </p:nvSpPr>
        <p:spPr>
          <a:xfrm>
            <a:off x="2210003" y="901050"/>
            <a:ext cx="0" cy="24820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Line 41"/>
          <p:cNvSpPr/>
          <p:nvPr/>
        </p:nvSpPr>
        <p:spPr>
          <a:xfrm flipH="1">
            <a:off x="2210003" y="3840319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Line 42"/>
          <p:cNvSpPr/>
          <p:nvPr/>
        </p:nvSpPr>
        <p:spPr>
          <a:xfrm flipH="1">
            <a:off x="2210003" y="3840319"/>
            <a:ext cx="32658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Line 43"/>
          <p:cNvSpPr/>
          <p:nvPr/>
        </p:nvSpPr>
        <p:spPr>
          <a:xfrm>
            <a:off x="2210003" y="3840319"/>
            <a:ext cx="0" cy="26126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TextShape 44"/>
          <p:cNvSpPr txBox="1"/>
          <p:nvPr/>
        </p:nvSpPr>
        <p:spPr>
          <a:xfrm>
            <a:off x="1523520" y="901050"/>
            <a:ext cx="686483" cy="2410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탐지 준비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TextShape 45"/>
          <p:cNvSpPr txBox="1"/>
          <p:nvPr/>
        </p:nvSpPr>
        <p:spPr>
          <a:xfrm>
            <a:off x="1523520" y="3840319"/>
            <a:ext cx="686483" cy="2410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탐지 시작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Line 46"/>
          <p:cNvSpPr/>
          <p:nvPr/>
        </p:nvSpPr>
        <p:spPr>
          <a:xfrm>
            <a:off x="7612380" y="1110391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Line 47"/>
          <p:cNvSpPr/>
          <p:nvPr/>
        </p:nvSpPr>
        <p:spPr>
          <a:xfrm>
            <a:off x="7873648" y="1110391"/>
            <a:ext cx="0" cy="4572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48"/>
          <p:cNvSpPr/>
          <p:nvPr/>
        </p:nvSpPr>
        <p:spPr>
          <a:xfrm flipH="1">
            <a:off x="7612380" y="1567611"/>
            <a:ext cx="261268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TextShape 49"/>
          <p:cNvSpPr txBox="1"/>
          <p:nvPr/>
        </p:nvSpPr>
        <p:spPr>
          <a:xfrm>
            <a:off x="7840990" y="1064016"/>
            <a:ext cx="754412" cy="568912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시그널 별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행동 지정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(sigaction)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130" name="Table 50"/>
          <p:cNvGraphicFramePr/>
          <p:nvPr/>
        </p:nvGraphicFramePr>
        <p:xfrm>
          <a:off x="8341645" y="326586"/>
          <a:ext cx="1673424" cy="344221"/>
        </p:xfrm>
        <a:graphic>
          <a:graphicData uri="http://schemas.openxmlformats.org/drawingml/2006/table">
            <a:tbl>
              <a:tblPr/>
              <a:tblGrid>
                <a:gridCol w="167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221">
                <a:tc>
                  <a:txBody>
                    <a:bodyPr/>
                    <a:lstStyle/>
                    <a:p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ConnectToServer</a:t>
                      </a:r>
                    </a:p>
                  </a:txBody>
                  <a:tcPr marL="81646" marR="81646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" name="Line 51"/>
          <p:cNvSpPr/>
          <p:nvPr/>
        </p:nvSpPr>
        <p:spPr>
          <a:xfrm>
            <a:off x="9148965" y="666235"/>
            <a:ext cx="0" cy="5778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52"/>
          <p:cNvSpPr/>
          <p:nvPr/>
        </p:nvSpPr>
        <p:spPr>
          <a:xfrm>
            <a:off x="9148965" y="1110391"/>
            <a:ext cx="2612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53"/>
          <p:cNvSpPr/>
          <p:nvPr/>
        </p:nvSpPr>
        <p:spPr>
          <a:xfrm>
            <a:off x="9410233" y="1110391"/>
            <a:ext cx="0" cy="4572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54"/>
          <p:cNvSpPr/>
          <p:nvPr/>
        </p:nvSpPr>
        <p:spPr>
          <a:xfrm flipH="1">
            <a:off x="9148965" y="1567611"/>
            <a:ext cx="261268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TextShape 55"/>
          <p:cNvSpPr txBox="1"/>
          <p:nvPr/>
        </p:nvSpPr>
        <p:spPr>
          <a:xfrm>
            <a:off x="9361571" y="1195956"/>
            <a:ext cx="686483" cy="241020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연결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Line 56"/>
          <p:cNvSpPr/>
          <p:nvPr/>
        </p:nvSpPr>
        <p:spPr>
          <a:xfrm flipV="1">
            <a:off x="7598010" y="5356002"/>
            <a:ext cx="1550954" cy="327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TextShape 57"/>
          <p:cNvSpPr txBox="1"/>
          <p:nvPr/>
        </p:nvSpPr>
        <p:spPr>
          <a:xfrm>
            <a:off x="7617278" y="5094734"/>
            <a:ext cx="1483025" cy="260942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상황 데이터 : String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Line 58"/>
          <p:cNvSpPr/>
          <p:nvPr/>
        </p:nvSpPr>
        <p:spPr>
          <a:xfrm flipV="1">
            <a:off x="9148965" y="5812895"/>
            <a:ext cx="1550954" cy="327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TextShape 59"/>
          <p:cNvSpPr txBox="1"/>
          <p:nvPr/>
        </p:nvSpPr>
        <p:spPr>
          <a:xfrm>
            <a:off x="9184889" y="5421319"/>
            <a:ext cx="1483025" cy="420969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기기 ID 및 상황 데이터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Json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29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CameraController</a:t>
            </a:r>
          </a:p>
        </p:txBody>
      </p:sp>
      <p:sp>
        <p:nvSpPr>
          <p:cNvPr id="141" name="TextShape 2"/>
          <p:cNvSpPr txBox="1"/>
          <p:nvPr/>
        </p:nvSpPr>
        <p:spPr>
          <a:xfrm>
            <a:off x="1371600" y="1524000"/>
            <a:ext cx="9906460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기능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VideoCapture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제어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Camera에서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가져오기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)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BackgroundMask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제어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영상에서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움직임이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있는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부분을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추출하기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마스크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생성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)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Detectors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제어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(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영상에서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및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차량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인식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)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및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차량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인식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시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상황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판단하여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해당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signal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전달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다루는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정보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Umat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Type(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OpenCL을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활용하는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OpenCV의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matrix )의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실시간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프레임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Detectors에서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인식한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정보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고려사항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실시간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영상의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처리를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빠른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판단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06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CameraController</a:t>
            </a:r>
          </a:p>
        </p:txBody>
      </p:sp>
      <p:sp>
        <p:nvSpPr>
          <p:cNvPr id="143" name="TextShape 2"/>
          <p:cNvSpPr txBox="1"/>
          <p:nvPr/>
        </p:nvSpPr>
        <p:spPr>
          <a:xfrm>
            <a:off x="1104223" y="1524000"/>
            <a:ext cx="9982660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takeRoad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()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takeRoad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(void)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리턴값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: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카메라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연결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실패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시 false,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성공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시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카메라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관련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기능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동작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후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정상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종료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시 true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카메라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관련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기능의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동작을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실행한다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사람과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차량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인식에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대한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signal을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부모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프로세스로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1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보낸다</a:t>
            </a:r>
            <a:r>
              <a:rPr lang="en-US" sz="181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985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522169" y="1214210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4703239" y="4377064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5648670" y="2776864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258270" y="1711670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8439" y="4835870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5998639" y="2245070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312839" y="3310265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008039" y="3843665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71054" y="5312061"/>
            <a:ext cx="347904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6254" y="5770867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55039" y="5697418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BackgroundMask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1980740" y="1605495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기능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사람 및 차량의 인식 시 입력 영상에서 배경(길가 나무, 건물 등)을 지워 오검출(false alarm)을 줄이고 ROI(Region of Interest)효과로 속도 향상을 꾀함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Background subtractor를 이용한 움직이는 물체 판별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일정 시간 동안 움직이는 물체를 자취를 이용하여 마스크 생성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입력 영상에 마스크 연산하여 출력 영상 생성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다루는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GMG Method를 이용한 BackgroundSubtractor 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 Umat Type의 완성된 마스크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고려사항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마스크에서 만들어지는 noise 제거 ( opening, closing 연산 적극 활용, 마스크 생성 시 여러 영상을 읽어 and 연산한 후 마스크에 or 연산으로 누적 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656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BackgroundMask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1980740" y="1606148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createBackgroundMask()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UMat createBackgroundMask(VideoCapture&amp; vc)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리턴값 : 완성된 마스크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카메라에서 입력 영상을 받아 일정 시간 동안 도로를 찍어 배경을 지우는 마스크를 생성한다 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locateForeground()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locateForeground(UMat&amp; src, UMat&amp; dst)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클래스 내부에 완성된 마스크를 이용하여 입력 영상 src에서 배경을 제외한 목적 영상 dst를 만든다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19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BackgroundMask</a:t>
            </a:r>
          </a:p>
        </p:txBody>
      </p:sp>
      <p:sp>
        <p:nvSpPr>
          <p:cNvPr id="149" name="TextShape 2"/>
          <p:cNvSpPr txBox="1"/>
          <p:nvPr/>
        </p:nvSpPr>
        <p:spPr>
          <a:xfrm>
            <a:off x="1980740" y="1605821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setRecognizeNumFrames()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setRecognizeNumFrames(int num)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OpenCV BackgroundSubtractor에서 움직이는 물체를 판별하기 위한 학습 목적의 프레임의 개수를 설정한다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setAccumulateNumFrames()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setAccumulateNumFrames(int num) 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OpenCV BackgroundSubtractor로 생성된 마스크들을 몇 개를 누적하여 보행자와 차량이 움직이는 구간에 대한 마스크를 생성할 것 인지를 설정한다.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setLearningRate()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setLearningRate(double rate)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보다 질 좋은 누적 마스크를 생성하기 위해 OpenCV BackgroundSubtractor의 학습 비율을 조정한다.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61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Detectors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1980740" y="1498701"/>
            <a:ext cx="8229627" cy="4190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기능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형태 인식을 위한 학습 파일(.xml) 읽기. (학습에 이용하는 xml형태 data set은 좀 더 많은 자료를 포함하기 위해 open source를 이용함.)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PedestriansDetector를 이용한 보행자 인식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VehiclesDetector를 이용한 차량 인식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CameraContoller에 보행자 및 차량 인식 정보 제공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다루는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CascadeClassifier 클래스로 xml파일을 읽어 사람, 차량 형태 학습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Rect Type으로 인식한 Object의 좌표 저장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한 영상에서 인식된 Object가 여러 개일 수 있으므로 이들을 Vector Type으로 관리하여 빠른 indexing이 가능하도록 함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고려사항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실시간으로 촬영한 영상을 처리할 수 있을 정도의 성능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018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Detectors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1980740" y="1606148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detect()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detect(UMat&amp; img) 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클래스 내부 CascadeClassifier로 학습된 형태 정보를 이용하여 입력 인자로 받은 영상에서 사람 및 차량을 찾고 입력 영상에 해당 Object의 영역을 표시한다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isFound()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bool isFound(void)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리턴값 : 현재 영상에서 찾는 Object가 있으면 true, 존재하지 않으면 false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detect()결과 입력 영상에서 찾으려는 Object가 존재하는지 검사한다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452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SigDef</a:t>
            </a:r>
          </a:p>
        </p:txBody>
      </p:sp>
      <p:sp>
        <p:nvSpPr>
          <p:cNvPr id="155" name="TextShape 2"/>
          <p:cNvSpPr txBox="1"/>
          <p:nvPr/>
        </p:nvSpPr>
        <p:spPr>
          <a:xfrm>
            <a:off x="1980740" y="1604842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기능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CameraContoller에서 상황 판단 후, 이에 대응하는 signal 전달을 위한 시그널 상수 및 처리 함수 정의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다루는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Enum Type의 signal 상수 목록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고려사항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비동기 처리 및 대기열(지연) 없는 빠른 상황 전달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8199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SigDef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1980740" y="1606148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regSignals()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regSignals(void)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CameraController에서 상황을 판단하여 발생된 시그널들의 입력에 대한 행동을 정의하고 시스템에 등록한다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sendSignalToParentProcess()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sendSignalToParentProcess(int signo)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입력 시그널을 해당 프로세스의 부모 프로세스로 전달하여 부모 프로세스에서 데이터에 대한 처리를 하도록 유도한다.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50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ConnectServer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1980740" y="1604842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기능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보행자가 도로에 있거나 도로로 접근하는 중인 등 위험 상황에 대한 정보를 서버로 전달 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다루는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서버에 대한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고려사항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움직이고 있는 차량 운전자에게 최종 전달하기 위해 이동통신임을 고려하여, 중앙 서버로 정보를 전달 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18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ConnectServer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1980740" y="1606148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connect()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bool connect(const string host, const long portNum)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리턴값 : 서버 연결에 성공하면 true, 실패하면 false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도로 상황을 운전자에게 전송하기 위한 서버와 도로의 기기를 연결한다.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sendMessage()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void sendMessage(const string message)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도로의 상황을 메세지 형식으로 서버에 전송한다.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498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Speaker</a:t>
            </a:r>
          </a:p>
        </p:txBody>
      </p:sp>
      <p:sp>
        <p:nvSpPr>
          <p:cNvPr id="163" name="TextShape 2"/>
          <p:cNvSpPr txBox="1"/>
          <p:nvPr/>
        </p:nvSpPr>
        <p:spPr>
          <a:xfrm>
            <a:off x="1980740" y="1604842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기능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도로에 보행자 접근과 동시에 차량이 접근할 시 보행자에게 주의를 주기 위한 알람 발생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다루는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스피커 제어를 위한 정보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601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685800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도로정보 전송을 스피커가 아닌 다른 전략으로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위험사항을 통보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맑은 고딕" charset="0"/>
                <a:ea typeface="맑은 고딕" charset="0"/>
              </a:rPr>
              <a:t>응용의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유용성을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높일</a:t>
            </a:r>
            <a:r>
              <a:rPr lang="en-US" altLang="ko-KR" dirty="0">
                <a:latin typeface="맑은 고딕" charset="0"/>
                <a:ea typeface="맑은 고딕" charset="0"/>
              </a:rPr>
              <a:t> 것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구글맵에</a:t>
            </a:r>
            <a:r>
              <a:rPr lang="ko-KR" altLang="en-US" dirty="0">
                <a:solidFill>
                  <a:schemeClr val="tx1"/>
                </a:solidFill>
              </a:rPr>
              <a:t> 현재위치와 위험상황을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980740" y="273352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Speaker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1980740" y="1606148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open()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bool connect(const string deviceAddr)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리턴값 : 스피커 장치 연결에 성공하면 true, 실패하면 false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도로 상황을 보행자에게 알리기 위한 스피커와 연결한다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ㅇ write()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형  식 : bool write(const bool power)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리턴값 : 알람 설정 값. on이면 true, off면 false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- 설  명 : 스피커 장치 알람의 on/off를 제어한다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42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상세설계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7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81600" y="3081992"/>
            <a:ext cx="640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&lt; </a:t>
            </a:r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 </a:t>
            </a:r>
            <a:r>
              <a:rPr lang="en-US" altLang="ko-KR" b="1" dirty="0">
                <a:latin typeface="+mn-ea"/>
              </a:rPr>
              <a:t>&gt;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181600" y="990600"/>
            <a:ext cx="464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&lt; USB-UART Module Kit &gt;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P2104: USB to Serial UART bridge IC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with 1.8~3.3V interface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1489075"/>
            <a:ext cx="2956560" cy="24638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7958455" cy="36760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91414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arm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크로스 컴파일러를 이용하여 카메라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스피커</a:t>
            </a:r>
            <a:r>
              <a:rPr lang="en-US" altLang="ko-KR" dirty="0">
                <a:latin typeface="+mn-ea"/>
              </a:rPr>
              <a:t>, LCD </a:t>
            </a:r>
            <a:r>
              <a:rPr lang="ko-KR" altLang="en-US" dirty="0">
                <a:latin typeface="+mn-ea"/>
              </a:rPr>
              <a:t>디바이스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드라이버를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752600"/>
            <a:ext cx="8361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도로상황을 촬영한 영상을 미리 준비하여 이 영상을 처리하여</a:t>
            </a:r>
            <a:endParaRPr lang="en-US" altLang="ko-KR" dirty="0"/>
          </a:p>
          <a:p>
            <a:r>
              <a:rPr lang="ko-KR" altLang="en-US" dirty="0"/>
              <a:t>위험상황을 판단하고 서버를 통해 모바일에 위험상황을 전송</a:t>
            </a:r>
            <a:endParaRPr lang="en-US" altLang="ko-KR" dirty="0"/>
          </a:p>
          <a:p>
            <a:r>
              <a:rPr lang="ko-KR" altLang="en-US" dirty="0"/>
              <a:t>하여 통보하는 과정으로 데모를 진행할 계획이다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361716"/>
              </p:ext>
            </p:extLst>
          </p:nvPr>
        </p:nvGraphicFramePr>
        <p:xfrm>
          <a:off x="1752600" y="575329"/>
          <a:ext cx="8128000" cy="146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업무분담</a:t>
            </a:r>
            <a:r>
              <a:rPr lang="en-US" altLang="ko-KR" b="1" dirty="0"/>
              <a:t>&gt;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2346"/>
              </p:ext>
            </p:extLst>
          </p:nvPr>
        </p:nvGraphicFramePr>
        <p:xfrm>
          <a:off x="1752610" y="2449763"/>
          <a:ext cx="8127990" cy="438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44234" y="2061757"/>
            <a:ext cx="116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일정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7" name="화살표: 오른쪽 16"/>
          <p:cNvSpPr/>
          <p:nvPr/>
        </p:nvSpPr>
        <p:spPr>
          <a:xfrm>
            <a:off x="3669460" y="3377940"/>
            <a:ext cx="603885" cy="13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>
            <a:off x="3963465" y="3745605"/>
            <a:ext cx="629285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/>
          <p:cNvSpPr/>
          <p:nvPr/>
        </p:nvSpPr>
        <p:spPr>
          <a:xfrm>
            <a:off x="4290490" y="4233285"/>
            <a:ext cx="1472565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/>
          <p:cNvSpPr/>
          <p:nvPr/>
        </p:nvSpPr>
        <p:spPr>
          <a:xfrm>
            <a:off x="6180250" y="5371840"/>
            <a:ext cx="120777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7388655" y="5738235"/>
            <a:ext cx="1283335" cy="133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8671355" y="6112885"/>
            <a:ext cx="1177290" cy="13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4916600" y="4846060"/>
            <a:ext cx="1553845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&lt;</a:t>
            </a:r>
            <a:r>
              <a:rPr lang="ko-KR" altLang="en-US" sz="2000" b="1" dirty="0">
                <a:latin typeface="+mn-ea"/>
              </a:rPr>
              <a:t>참고 문헌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&lt;필요 기술&gt;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14318</TotalTime>
  <Words>1246</Words>
  <Application>Microsoft Office PowerPoint</Application>
  <PresentationFormat>와이드스크린</PresentationFormat>
  <Paragraphs>507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모듈 상세설계_클래스 다이어그램</vt:lpstr>
      <vt:lpstr>모듈 상세설계_클래스 다이어그램</vt:lpstr>
      <vt:lpstr>모듈 상세설계_클래스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모듈 상세설계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jaechun jung</cp:lastModifiedBy>
  <cp:revision>195</cp:revision>
  <dcterms:created xsi:type="dcterms:W3CDTF">2013-09-12T13:05:01Z</dcterms:created>
  <dcterms:modified xsi:type="dcterms:W3CDTF">2017-02-13T08:04:43Z</dcterms:modified>
  <cp:category>Presentations, Business Presentations, Free PowerPoint Templates</cp:category>
  <cp:contentStatus>Template</cp:contentStatus>
</cp:coreProperties>
</file>